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7484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9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1017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7509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4170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0126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083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5677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670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079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834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956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86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5747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601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137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64DB2-632B-4D9B-8115-16C05C90443D}" type="datetimeFigureOut">
              <a:rPr lang="en-IN" smtClean="0"/>
              <a:t>07-11-2021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E9BED37-E8FD-46A4-A707-F0D20831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404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#pggbp05r6cvr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6EF600-7785-4E32-824E-027FF623A3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516" y="364421"/>
            <a:ext cx="1428750" cy="1590675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524A8009-A817-49A2-AC4A-4930EC9DA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3000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[1]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8585CDA-90CF-446C-9C05-54057452F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0E8C825-711D-400A-BBA6-BB4D49987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07290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3000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[</a:t>
            </a:r>
            <a:r>
              <a:rPr kumimoji="0" lang="en-US" altLang="en-US" sz="1800" b="0" i="0" u="none" strike="noStrike" cap="none" normalizeH="0" baseline="30000" dirty="0" bmk="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1]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C69ECC-B56B-488C-88FC-E0D7C6D14C1F}"/>
              </a:ext>
            </a:extLst>
          </p:cNvPr>
          <p:cNvSpPr txBox="1"/>
          <p:nvPr/>
        </p:nvSpPr>
        <p:spPr>
          <a:xfrm>
            <a:off x="3041374" y="2238506"/>
            <a:ext cx="61092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rlito"/>
              </a:rPr>
              <a:t>BAPUJI INSTITUTE OF ENGINEERING AND TECHNOLOGY       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rlito"/>
              </a:rPr>
              <a:t>DAVANGERE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rlito"/>
              </a:rPr>
              <a:t>ACADEMIC YEAR:2021-2022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029" name="Picture 5" descr="SmartInternz - Tech Internships">
            <a:extLst>
              <a:ext uri="{FF2B5EF4-FFF2-40B4-BE49-F238E27FC236}">
                <a16:creationId xmlns:a16="http://schemas.microsoft.com/office/drawing/2014/main" id="{E431F933-5513-4BF0-90D1-FEBB42F87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48" y="307292"/>
            <a:ext cx="2227513" cy="12522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31" name="Picture 7" descr="SmartInternz">
            <a:extLst>
              <a:ext uri="{FF2B5EF4-FFF2-40B4-BE49-F238E27FC236}">
                <a16:creationId xmlns:a16="http://schemas.microsoft.com/office/drawing/2014/main" id="{2002EEAB-B949-448F-A92B-DFAAD8C94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2120" y="162546"/>
            <a:ext cx="1428750" cy="14287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58317C-6A57-4678-8D65-D69C868A2558}"/>
              </a:ext>
            </a:extLst>
          </p:cNvPr>
          <p:cNvSpPr txBox="1"/>
          <p:nvPr/>
        </p:nvSpPr>
        <p:spPr>
          <a:xfrm>
            <a:off x="8719930" y="3696165"/>
            <a:ext cx="61092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Submitted by:</a:t>
            </a:r>
          </a:p>
          <a:p>
            <a:endParaRPr lang="en-IN" sz="180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Akshatha S P         4BD19CS400 </a:t>
            </a:r>
            <a:endParaRPr lang="en-IN" dirty="0">
              <a:effectLst/>
            </a:endParaRPr>
          </a:p>
          <a:p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Komal S </a:t>
            </a:r>
            <a:r>
              <a:rPr lang="en-IN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Rokhade</a:t>
            </a:r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 4BD19CS401 </a:t>
            </a:r>
            <a:endParaRPr lang="en-IN" dirty="0">
              <a:effectLst/>
            </a:endParaRPr>
          </a:p>
          <a:p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Yamini Niharika P  4BD18CS122</a:t>
            </a:r>
            <a:endParaRPr lang="en-IN" dirty="0">
              <a:effectLst/>
            </a:endParaRPr>
          </a:p>
          <a:p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Thota Veda </a:t>
            </a:r>
            <a:r>
              <a:rPr lang="en-IN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Sree</a:t>
            </a:r>
            <a:r>
              <a:rPr lang="en-IN" sz="180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   4BD18CS118</a:t>
            </a:r>
            <a:endParaRPr lang="en-US" altLang="en-US" dirty="0">
              <a:solidFill>
                <a:srgbClr val="000000"/>
              </a:solidFill>
              <a:latin typeface="Carlito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6C6ADD-FB9A-43D4-AF05-BAD9D0F0E09F}"/>
              </a:ext>
            </a:extLst>
          </p:cNvPr>
          <p:cNvSpPr/>
          <p:nvPr/>
        </p:nvSpPr>
        <p:spPr>
          <a:xfrm>
            <a:off x="660993" y="3175121"/>
            <a:ext cx="8058937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IBM Cognos Powered HR 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People Analytics</a:t>
            </a:r>
            <a:endParaRPr lang="en-IN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E743CE6-EE45-4515-AF80-E5A9FD738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33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4"/>
    </mc:Choice>
    <mc:Fallback>
      <p:transition spd="slow" advTm="15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A259B811-9414-43CF-9712-F002F3707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385" y="795130"/>
            <a:ext cx="9109075" cy="469127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E425B8-E1F0-4F49-94A3-2F1CE85C27D0}"/>
              </a:ext>
            </a:extLst>
          </p:cNvPr>
          <p:cNvSpPr txBox="1"/>
          <p:nvPr/>
        </p:nvSpPr>
        <p:spPr>
          <a:xfrm>
            <a:off x="3988905" y="54864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Figure</a:t>
            </a:r>
            <a:r>
              <a:rPr lang="en-IN" sz="1800" b="1" spc="-5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6: HR and People Analytics Dashboard</a:t>
            </a:r>
            <a:endParaRPr lang="en-IN" sz="1600" dirty="0">
              <a:effectLst/>
              <a:latin typeface="Roboto Regular"/>
              <a:ea typeface="Roboto Regular"/>
              <a:cs typeface="Roboto Regular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6EE842-7E1B-4CC0-BEC4-408FEC0CD0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25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90"/>
    </mc:Choice>
    <mc:Fallback>
      <p:transition spd="slow" advTm="9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F24DCF-906F-4C09-BFE0-B7B59765CBA8}"/>
              </a:ext>
            </a:extLst>
          </p:cNvPr>
          <p:cNvSpPr/>
          <p:nvPr/>
        </p:nvSpPr>
        <p:spPr>
          <a:xfrm>
            <a:off x="4341349" y="131370"/>
            <a:ext cx="31117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Conclusion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942A2B-9F91-48B3-B855-32D90A60182E}"/>
              </a:ext>
            </a:extLst>
          </p:cNvPr>
          <p:cNvSpPr txBox="1"/>
          <p:nvPr/>
        </p:nvSpPr>
        <p:spPr>
          <a:xfrm>
            <a:off x="2955235" y="1590261"/>
            <a:ext cx="738146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78105" lvl="0" indent="-285750" algn="just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Roboto Regular"/>
                <a:cs typeface="Times New Roman" panose="02020603050405020304" pitchFamily="18" charset="0"/>
              </a:rPr>
              <a:t>IBM Cognos Dashboard Embedded provides developers the ability to embed a visualization platform directly into their application</a:t>
            </a: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mo Regular"/>
                <a:cs typeface="Times New Roman" panose="02020603050405020304" pitchFamily="18" charset="0"/>
              </a:rPr>
              <a:t>.</a:t>
            </a:r>
            <a:endParaRPr lang="en-IN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Roboto Regular"/>
              <a:cs typeface="Times New Roman" panose="02020603050405020304" pitchFamily="18" charset="0"/>
            </a:endParaRPr>
          </a:p>
          <a:p>
            <a:pPr marL="285750" marR="78105" lvl="0" indent="-285750" algn="just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Roboto Regular"/>
                <a:cs typeface="Times New Roman" panose="02020603050405020304" pitchFamily="18" charset="0"/>
              </a:rPr>
              <a:t>We can create powerful and professional visualizations that explain the story of our data.</a:t>
            </a:r>
          </a:p>
          <a:p>
            <a:pPr marL="285750" marR="78105" lvl="0" indent="-285750" algn="just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Roboto Regular"/>
                <a:cs typeface="Times New Roman" panose="02020603050405020304" pitchFamily="18" charset="0"/>
              </a:rPr>
              <a:t>Protects the data from misuse. Self-service report authoring.</a:t>
            </a:r>
          </a:p>
          <a:p>
            <a:pPr marL="285750" marR="78105" lvl="0" indent="-285750" algn="just">
              <a:spcBef>
                <a:spcPts val="1200"/>
              </a:spcBef>
              <a:buFont typeface="Wingdings" panose="05000000000000000000" pitchFamily="2" charset="2"/>
              <a:buChar char="Ø"/>
            </a:pPr>
            <a:endParaRPr lang="en-IN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Roboto Regular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95CC566-CB64-4038-BCDD-FD5197B3F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75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42"/>
    </mc:Choice>
    <mc:Fallback>
      <p:transition spd="slow" advTm="39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F24DCF-906F-4C09-BFE0-B7B59765CBA8}"/>
              </a:ext>
            </a:extLst>
          </p:cNvPr>
          <p:cNvSpPr/>
          <p:nvPr/>
        </p:nvSpPr>
        <p:spPr>
          <a:xfrm>
            <a:off x="5732756" y="131370"/>
            <a:ext cx="32893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</a:p>
        </p:txBody>
      </p:sp>
      <p:pic>
        <p:nvPicPr>
          <p:cNvPr id="8194" name="Picture 2" descr="65,764 Thank You Stock Photos, Pictures &amp;amp; Royalty-Free Images - iStock">
            <a:extLst>
              <a:ext uri="{FF2B5EF4-FFF2-40B4-BE49-F238E27FC236}">
                <a16:creationId xmlns:a16="http://schemas.microsoft.com/office/drawing/2014/main" id="{0F8B494E-ABB4-4923-AF78-7ED8AC3F6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487" y="839256"/>
            <a:ext cx="8176591" cy="52699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3FDC8E-20D3-40F0-843B-FA8AAF585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67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3"/>
    </mc:Choice>
    <mc:Fallback>
      <p:transition spd="slow" advTm="2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F9C43F-78FE-4067-B374-7C6E63D63B64}"/>
              </a:ext>
            </a:extLst>
          </p:cNvPr>
          <p:cNvSpPr/>
          <p:nvPr/>
        </p:nvSpPr>
        <p:spPr>
          <a:xfrm>
            <a:off x="4239556" y="131370"/>
            <a:ext cx="33153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Introduction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65FAE3-EE76-435E-BFE3-7BC3164537E3}"/>
              </a:ext>
            </a:extLst>
          </p:cNvPr>
          <p:cNvSpPr txBox="1"/>
          <p:nvPr/>
        </p:nvSpPr>
        <p:spPr>
          <a:xfrm>
            <a:off x="2093843" y="1205948"/>
            <a:ext cx="9581322" cy="5062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268EE7-8DC0-4079-82A7-A0A0717DAD90}"/>
              </a:ext>
            </a:extLst>
          </p:cNvPr>
          <p:cNvSpPr txBox="1"/>
          <p:nvPr/>
        </p:nvSpPr>
        <p:spPr>
          <a:xfrm>
            <a:off x="3140765" y="1364974"/>
            <a:ext cx="8534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spc="0" dirty="0">
                <a:solidFill>
                  <a:srgbClr val="000000"/>
                </a:solidFill>
                <a:effectLst/>
                <a:latin typeface="Liberation Serif"/>
              </a:rPr>
              <a:t>HR analytics is defined as the process of measuring the impact of HR metrics, such as time to hire and retention rate on business performance.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Liberation Serif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spc="0" dirty="0">
                <a:solidFill>
                  <a:srgbClr val="000000"/>
                </a:solidFill>
                <a:effectLst/>
                <a:latin typeface="Liberation Serif"/>
              </a:rPr>
              <a:t>HR analytics is a methodology for creating insights on how investments in human capital assets contribute to the success of four principal outcomes: (a) generating revenue, (b) minimizing expenses, (c) mitigating risks, and (d) executing strategic plans.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Liberation Serif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spc="0" dirty="0">
                <a:solidFill>
                  <a:srgbClr val="000000"/>
                </a:solidFill>
                <a:effectLst/>
                <a:latin typeface="Liberation Serif"/>
              </a:rPr>
              <a:t>IBM Cognos Analytics provides dashboards and stories to communicate your insights and analysis.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Liberation Serif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spc="0" dirty="0">
                <a:solidFill>
                  <a:srgbClr val="000000"/>
                </a:solidFill>
                <a:effectLst/>
                <a:latin typeface="Liberation Serif"/>
              </a:rPr>
              <a:t>You can assemble a view that contains visualizations such as a graph, chart, plot, table, map, or any other visual representation of data.</a:t>
            </a:r>
            <a:endParaRPr lang="en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E384983-9A34-41B7-9C03-53EFF40F3D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32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40"/>
    </mc:Choice>
    <mc:Fallback>
      <p:transition spd="slow" advTm="36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D434A38-B769-4FF2-AB47-890903B9CB5E}"/>
              </a:ext>
            </a:extLst>
          </p:cNvPr>
          <p:cNvSpPr txBox="1"/>
          <p:nvPr/>
        </p:nvSpPr>
        <p:spPr>
          <a:xfrm>
            <a:off x="2637192" y="19292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IBM Cognos Analytics</a:t>
            </a:r>
            <a:endParaRPr lang="en-US" sz="18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BC8F5-358B-4A94-BC67-CA0A40539CF2}"/>
              </a:ext>
            </a:extLst>
          </p:cNvPr>
          <p:cNvSpPr txBox="1"/>
          <p:nvPr/>
        </p:nvSpPr>
        <p:spPr>
          <a:xfrm>
            <a:off x="3008243" y="1325217"/>
            <a:ext cx="829586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IBM Cognos  is a </a:t>
            </a: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based reporting and analytic tool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16161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IBM Cognos provides a wide range of functionality to help you understand your organization's data. 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16161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16161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flexible 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workspace where user can explore their data or explore existing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asset in a dashboard or report.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Highly interactive and performant visualization.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barrier to entry: make it easy for any user to get started exploring.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F213CB5-B189-4E17-96EC-20DCAB51AB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7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20"/>
    </mc:Choice>
    <mc:Fallback>
      <p:transition spd="slow" advTm="35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A5EB97C-B5FC-4F63-895B-6C451302CDA3}"/>
              </a:ext>
            </a:extLst>
          </p:cNvPr>
          <p:cNvSpPr/>
          <p:nvPr/>
        </p:nvSpPr>
        <p:spPr>
          <a:xfrm>
            <a:off x="4025103" y="622852"/>
            <a:ext cx="292259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Dashboard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CA90B9-B5E6-4A78-BA8C-6D195E04B7C8}"/>
              </a:ext>
            </a:extLst>
          </p:cNvPr>
          <p:cNvSpPr txBox="1"/>
          <p:nvPr/>
        </p:nvSpPr>
        <p:spPr>
          <a:xfrm>
            <a:off x="3495508" y="2274838"/>
            <a:ext cx="76995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dashboard helps you to monitor events or activities at a glance by providing key insights and analysis about your data on one or more pages or screens.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flexibility to quickly assemble very attractive dashboard.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Meaningful visualizations are automatically generated with little authoring experience needed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Dashboards empower both technical and non-technical users to understand and leverage business intelligence to make more informed decisions.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57DC0E8-3753-4D74-BF9B-BD7C019A9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04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16"/>
    </mc:Choice>
    <mc:Fallback>
      <p:transition spd="slow" advTm="6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BBDC6D3-935E-4C0A-8655-4B9136CDB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938" y="679450"/>
            <a:ext cx="8839097" cy="471418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ED6DF0-A781-4D4F-B308-B05A289C1B3B}"/>
              </a:ext>
            </a:extLst>
          </p:cNvPr>
          <p:cNvSpPr txBox="1"/>
          <p:nvPr/>
        </p:nvSpPr>
        <p:spPr>
          <a:xfrm>
            <a:off x="2398643" y="5404492"/>
            <a:ext cx="9236766" cy="1188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1200"/>
              </a:spcBef>
              <a:spcAft>
                <a:spcPts val="750"/>
              </a:spcAft>
            </a:pPr>
            <a:r>
              <a:rPr lang="en-IN" sz="1800" b="1" dirty="0">
                <a:solidFill>
                  <a:srgbClr val="000000"/>
                </a:solidFill>
                <a:effectLst/>
                <a:latin typeface="Liberation Serif Regular"/>
                <a:ea typeface="Liberation Serif Regular"/>
                <a:cs typeface="Liberation Serif Regular"/>
              </a:rPr>
              <a:t>Figure 1</a:t>
            </a:r>
            <a:r>
              <a:rPr lang="en-IN" b="1" dirty="0">
                <a:solidFill>
                  <a:srgbClr val="000000"/>
                </a:solidFill>
                <a:latin typeface="Liberation Serif Regular"/>
                <a:ea typeface="Liberation Serif Regular"/>
                <a:cs typeface="Liberation Serif Regular"/>
              </a:rPr>
              <a:t>: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Regular"/>
                <a:ea typeface="Liberation Serif Regular"/>
                <a:cs typeface="Liberation Serif Regular"/>
              </a:rPr>
              <a:t>This figure shows the </a:t>
            </a:r>
            <a:r>
              <a:rPr lang="en-IN" sz="1800" b="1" dirty="0" err="1">
                <a:solidFill>
                  <a:srgbClr val="000000"/>
                </a:solidFill>
                <a:effectLst/>
                <a:latin typeface="Liberation Serif Regular"/>
                <a:ea typeface="Liberation Serif Regular"/>
                <a:cs typeface="Liberation Serif Regular"/>
              </a:rPr>
              <a:t>Analyzing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Regular"/>
                <a:ea typeface="Liberation Serif Regular"/>
                <a:cs typeface="Liberation Serif Regular"/>
              </a:rPr>
              <a:t> Age, Total Working Years, Attrition, Years At Company And Monthly Income.</a:t>
            </a:r>
            <a:endParaRPr lang="en-IN" sz="2400" b="1" dirty="0">
              <a:solidFill>
                <a:srgbClr val="000000"/>
              </a:solidFill>
              <a:effectLst/>
              <a:latin typeface="Roboto Regular"/>
              <a:ea typeface="Roboto Regular"/>
              <a:cs typeface="Roboto Regular"/>
            </a:endParaRPr>
          </a:p>
          <a:p>
            <a:pPr>
              <a:lnSpc>
                <a:spcPct val="120000"/>
              </a:lnSpc>
              <a:tabLst>
                <a:tab pos="751840" algn="l"/>
              </a:tabLst>
            </a:pPr>
            <a:r>
              <a:rPr lang="en-IN" sz="1600" dirty="0">
                <a:solidFill>
                  <a:srgbClr val="000000"/>
                </a:solidFill>
                <a:effectLst/>
                <a:latin typeface="Roboto Regular"/>
                <a:ea typeface="Roboto Regular"/>
                <a:cs typeface="Roboto Regular"/>
              </a:rPr>
              <a:t>	</a:t>
            </a:r>
            <a:endParaRPr lang="en-IN" sz="1600" dirty="0">
              <a:effectLst/>
              <a:latin typeface="Roboto Regular"/>
              <a:ea typeface="Roboto Regular"/>
              <a:cs typeface="Roboto Regular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4FC4056-3C10-4999-8E5E-7DBA40CD8D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57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22"/>
    </mc:Choice>
    <mc:Fallback>
      <p:transition spd="slow" advTm="20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56578B2-025D-4F42-9E50-0C0932B90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29" y="648494"/>
            <a:ext cx="8945217" cy="49306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EDE0F5-6B75-4C1C-A6D3-44929B0899FC}"/>
              </a:ext>
            </a:extLst>
          </p:cNvPr>
          <p:cNvSpPr txBox="1"/>
          <p:nvPr/>
        </p:nvSpPr>
        <p:spPr>
          <a:xfrm>
            <a:off x="4320208" y="537526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tabLst>
                <a:tab pos="565785" algn="l"/>
              </a:tabLst>
            </a:pP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Figure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2:</a:t>
            </a:r>
            <a:r>
              <a:rPr lang="en-IN" sz="1800" b="1" spc="-15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This figure shows the visualize attrition with respect to job role as a bar chart</a:t>
            </a:r>
            <a:endParaRPr lang="en-IN" sz="1600" dirty="0">
              <a:effectLst/>
              <a:latin typeface="Roboto Regular"/>
              <a:ea typeface="Roboto Regular"/>
              <a:cs typeface="Roboto Regular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4643DA1-676A-4CA8-BDEF-AF7AA5D47B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2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48"/>
    </mc:Choice>
    <mc:Fallback>
      <p:transition spd="slow" advTm="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75BE3E3-DADE-4B24-85EE-E9BCBC69A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974" y="674689"/>
            <a:ext cx="8481391" cy="438764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5F3B74-553E-4BCF-99E2-AC04255189E2}"/>
              </a:ext>
            </a:extLst>
          </p:cNvPr>
          <p:cNvSpPr txBox="1"/>
          <p:nvPr/>
        </p:nvSpPr>
        <p:spPr>
          <a:xfrm>
            <a:off x="3260034" y="4931969"/>
            <a:ext cx="81103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08075" marR="1069340" algn="ctr">
              <a:spcBef>
                <a:spcPts val="450"/>
              </a:spcBef>
              <a:spcAft>
                <a:spcPts val="0"/>
              </a:spcAft>
            </a:pPr>
            <a:r>
              <a:rPr lang="en-IN" sz="1600" dirty="0">
                <a:solidFill>
                  <a:srgbClr val="000000"/>
                </a:solidFill>
                <a:effectLst/>
                <a:latin typeface="Roboto Regular"/>
                <a:ea typeface="Roboto Regular"/>
                <a:cs typeface="Roboto Regular"/>
              </a:rPr>
              <a:t>	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Figure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3:</a:t>
            </a:r>
            <a:r>
              <a:rPr lang="en-IN" sz="1800" b="1" spc="-15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This page contains Years in Current role by Years since last promotion.</a:t>
            </a:r>
            <a:endParaRPr lang="en-IN" sz="1600" dirty="0">
              <a:effectLst/>
              <a:latin typeface="Roboto Regular"/>
              <a:ea typeface="Roboto Regular"/>
              <a:cs typeface="Roboto Regular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06FD02-329E-4165-B88F-6155A709BB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54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19"/>
    </mc:Choice>
    <mc:Fallback>
      <p:transition spd="slow" advTm="17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DF0A462-88A2-4F4D-A309-22581B447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661" y="652464"/>
            <a:ext cx="8931966" cy="45953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20941F-C19B-4ADE-903E-62B239AB1366}"/>
              </a:ext>
            </a:extLst>
          </p:cNvPr>
          <p:cNvSpPr txBox="1"/>
          <p:nvPr/>
        </p:nvSpPr>
        <p:spPr>
          <a:xfrm>
            <a:off x="2849217" y="4924696"/>
            <a:ext cx="76730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Figure</a:t>
            </a:r>
            <a:r>
              <a:rPr lang="en-IN" sz="1800" b="1" spc="-5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4: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This page contains Attrition for Years with Current Manager Hierarchy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DE4E352-C71D-4354-AEE0-A072C5C165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0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60"/>
    </mc:Choice>
    <mc:Fallback>
      <p:transition spd="slow" advTm="17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922842A5-E4D2-4876-9981-1F6A2A696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452" y="661989"/>
            <a:ext cx="8812697" cy="46388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6392C4-045B-47CC-88B8-0B525ECBB977}"/>
              </a:ext>
            </a:extLst>
          </p:cNvPr>
          <p:cNvSpPr txBox="1"/>
          <p:nvPr/>
        </p:nvSpPr>
        <p:spPr>
          <a:xfrm>
            <a:off x="3140765" y="5208818"/>
            <a:ext cx="8256105" cy="682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Figure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5:</a:t>
            </a:r>
            <a:r>
              <a:rPr lang="en-IN" sz="1800" b="1" spc="-10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This figure shows the 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Attrition by No Of Companies</a:t>
            </a:r>
            <a:endParaRPr lang="en-IN" sz="1800" dirty="0">
              <a:effectLst/>
              <a:latin typeface="Roboto Regular"/>
              <a:ea typeface="Roboto Regular"/>
              <a:cs typeface="Roboto Regular"/>
            </a:endParaRPr>
          </a:p>
          <a:p>
            <a:pPr algn="ctr">
              <a:lnSpc>
                <a:spcPct val="110000"/>
              </a:lnSpc>
            </a:pP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Worked </a:t>
            </a:r>
            <a:r>
              <a:rPr lang="en-IN" sz="1800" b="1" dirty="0" err="1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Colored</a:t>
            </a:r>
            <a:r>
              <a:rPr lang="en-IN" sz="1800" b="1" dirty="0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 by </a:t>
            </a:r>
            <a:r>
              <a:rPr lang="en-IN" sz="1800" b="1" dirty="0" err="1">
                <a:solidFill>
                  <a:srgbClr val="000000"/>
                </a:solidFill>
                <a:effectLst/>
                <a:latin typeface="Liberation Serif Bold"/>
                <a:ea typeface="Liberation Serif Bold"/>
                <a:cs typeface="Liberation Serif Bold"/>
              </a:rPr>
              <a:t>JobRole</a:t>
            </a:r>
            <a:endParaRPr lang="en-IN" sz="1800" dirty="0">
              <a:effectLst/>
              <a:latin typeface="Roboto Regular"/>
              <a:ea typeface="Roboto Regular"/>
              <a:cs typeface="Roboto Regular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0C5CFEA-947B-4E43-92CB-83BB95E68A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37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45"/>
    </mc:Choice>
    <mc:Fallback>
      <p:transition spd="slow" advTm="22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133</TotalTime>
  <Words>447</Words>
  <Application>Microsoft Office PowerPoint</Application>
  <PresentationFormat>Widescreen</PresentationFormat>
  <Paragraphs>57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Carlito</vt:lpstr>
      <vt:lpstr>Century Gothic</vt:lpstr>
      <vt:lpstr>Liberation Serif</vt:lpstr>
      <vt:lpstr>Liberation Serif Bold</vt:lpstr>
      <vt:lpstr>Liberation Serif Regular</vt:lpstr>
      <vt:lpstr>roboto</vt:lpstr>
      <vt:lpstr>Roboto Regular</vt:lpstr>
      <vt:lpstr>Times New Roman</vt:lpstr>
      <vt:lpstr>Wingdings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Akshatha S P</dc:creator>
  <cp:lastModifiedBy>Akshatha S P</cp:lastModifiedBy>
  <cp:revision>2</cp:revision>
  <dcterms:created xsi:type="dcterms:W3CDTF">2021-11-07T05:36:56Z</dcterms:created>
  <dcterms:modified xsi:type="dcterms:W3CDTF">2021-11-07T10:49:24Z</dcterms:modified>
</cp:coreProperties>
</file>

<file path=docProps/thumbnail.jpeg>
</file>